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6" r:id="rId2"/>
    <p:sldId id="257" r:id="rId3"/>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977"/>
    <a:srgbClr val="32363D"/>
    <a:srgbClr val="94CDCE"/>
    <a:srgbClr val="EEEFF7"/>
    <a:srgbClr val="1C1D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3817" autoAdjust="0"/>
  </p:normalViewPr>
  <p:slideViewPr>
    <p:cSldViewPr>
      <p:cViewPr varScale="1">
        <p:scale>
          <a:sx n="22" d="100"/>
          <a:sy n="22" d="100"/>
        </p:scale>
        <p:origin x="1518" y="21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2EA1F-043C-4107-8D18-5672EAF64EFC}" type="datetimeFigureOut">
              <a:rPr lang="en-US" smtClean="0"/>
              <a:t>11/25/2019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3ADE2-9BD2-4A7C-8B41-CBE003E96A9C}" type="slidenum">
              <a:rPr lang="en-US" smtClean="0"/>
              <a:t>‹#›</a:t>
            </a:fld>
            <a:endParaRPr lang="en-US"/>
          </a:p>
        </p:txBody>
      </p:sp>
    </p:spTree>
    <p:extLst>
      <p:ext uri="{BB962C8B-B14F-4D97-AF65-F5344CB8AC3E}">
        <p14:creationId xmlns:p14="http://schemas.microsoft.com/office/powerpoint/2010/main" val="1026313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F3ADE2-9BD2-4A7C-8B41-CBE003E96A9C}" type="slidenum">
              <a:rPr lang="en-US" smtClean="0"/>
              <a:t>1</a:t>
            </a:fld>
            <a:endParaRPr lang="en-US"/>
          </a:p>
        </p:txBody>
      </p:sp>
    </p:spTree>
    <p:extLst>
      <p:ext uri="{BB962C8B-B14F-4D97-AF65-F5344CB8AC3E}">
        <p14:creationId xmlns:p14="http://schemas.microsoft.com/office/powerpoint/2010/main" val="1318138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DCEFE4-7BE0-4864-874C-B8DA93E940DD}"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403745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DCEFE4-7BE0-4864-874C-B8DA93E940DD}"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260276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DCEFE4-7BE0-4864-874C-B8DA93E940DD}"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4097112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DCEFE4-7BE0-4864-874C-B8DA93E940DD}"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345830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DCEFE4-7BE0-4864-874C-B8DA93E940DD}" type="datetimeFigureOut">
              <a:rPr lang="en-US" smtClean="0"/>
              <a:t>11/25/2019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2497812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DCEFE4-7BE0-4864-874C-B8DA93E940DD}" type="datetimeFigureOut">
              <a:rPr lang="en-US" smtClean="0"/>
              <a:t>11/25/2019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3952081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DCEFE4-7BE0-4864-874C-B8DA93E940DD}" type="datetimeFigureOut">
              <a:rPr lang="en-US" smtClean="0"/>
              <a:t>11/25/2019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9151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DCEFE4-7BE0-4864-874C-B8DA93E940DD}" type="datetimeFigureOut">
              <a:rPr lang="en-US" smtClean="0"/>
              <a:t>11/25/2019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1745270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DCEFE4-7BE0-4864-874C-B8DA93E940DD}" type="datetimeFigureOut">
              <a:rPr lang="en-US" smtClean="0"/>
              <a:t>11/25/2019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1048095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A9DCEFE4-7BE0-4864-874C-B8DA93E940DD}" type="datetimeFigureOut">
              <a:rPr lang="en-US" smtClean="0"/>
              <a:t>11/25/2019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106273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A9DCEFE4-7BE0-4864-874C-B8DA93E940DD}" type="datetimeFigureOut">
              <a:rPr lang="en-US" smtClean="0"/>
              <a:t>11/25/2019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A15364-04DE-4905-8C3E-D12754CC8806}" type="slidenum">
              <a:rPr lang="en-US" smtClean="0"/>
              <a:t>‹#›</a:t>
            </a:fld>
            <a:endParaRPr lang="en-US"/>
          </a:p>
        </p:txBody>
      </p:sp>
    </p:spTree>
    <p:extLst>
      <p:ext uri="{BB962C8B-B14F-4D97-AF65-F5344CB8AC3E}">
        <p14:creationId xmlns:p14="http://schemas.microsoft.com/office/powerpoint/2010/main" val="3211108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A9DCEFE4-7BE0-4864-874C-B8DA93E940DD}" type="datetimeFigureOut">
              <a:rPr lang="en-US" smtClean="0"/>
              <a:t>11/25/2019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AA15364-04DE-4905-8C3E-D12754CC8806}" type="slidenum">
              <a:rPr lang="en-US" smtClean="0"/>
              <a:t>‹#›</a:t>
            </a:fld>
            <a:endParaRPr lang="en-US"/>
          </a:p>
        </p:txBody>
      </p:sp>
    </p:spTree>
    <p:extLst>
      <p:ext uri="{BB962C8B-B14F-4D97-AF65-F5344CB8AC3E}">
        <p14:creationId xmlns:p14="http://schemas.microsoft.com/office/powerpoint/2010/main" val="32731498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emf"/><Relationship Id="rId18" Type="http://schemas.openxmlformats.org/officeDocument/2006/relationships/image" Target="../media/image16.tif"/><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emf"/><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png"/><Relationship Id="rId10" Type="http://schemas.openxmlformats.org/officeDocument/2006/relationships/image" Target="../media/image8.gif"/><Relationship Id="rId19" Type="http://schemas.openxmlformats.org/officeDocument/2006/relationships/image" Target="../media/image17.ti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802092" y="712294"/>
            <a:ext cx="26121363" cy="2590800"/>
          </a:xfrm>
        </p:spPr>
        <p:txBody>
          <a:bodyPr>
            <a:normAutofit lnSpcReduction="10000"/>
            <a:scene3d>
              <a:camera prst="orthographicFront"/>
              <a:lightRig rig="harsh" dir="t"/>
            </a:scene3d>
            <a:sp3d extrusionH="57150" prstMaterial="matte">
              <a:bevelT w="63500" h="12700" prst="angle"/>
              <a:contourClr>
                <a:schemeClr val="bg1">
                  <a:lumMod val="65000"/>
                </a:schemeClr>
              </a:contourClr>
            </a:sp3d>
          </a:bodyPr>
          <a:lstStyle/>
          <a:p>
            <a:r>
              <a:rPr lang="en-US" sz="19600" b="1" dirty="0">
                <a:ln/>
                <a:solidFill>
                  <a:srgbClr val="32363D"/>
                </a:solidFill>
                <a:effectLst>
                  <a:outerShdw blurRad="38100" dist="38100" dir="2700000" algn="tl">
                    <a:srgbClr val="000000">
                      <a:alpha val="43137"/>
                    </a:srgbClr>
                  </a:outerShdw>
                </a:effectLst>
                <a:latin typeface="Times New Roman" panose="02020603050405020304" pitchFamily="18" charset="0"/>
                <a:ea typeface="Gadugi" panose="020B0502040204020203" pitchFamily="34" charset="0"/>
                <a:cs typeface="Times New Roman" panose="02020603050405020304" pitchFamily="18" charset="0"/>
              </a:rPr>
              <a:t>Team 7 Mothership</a:t>
            </a:r>
          </a:p>
        </p:txBody>
      </p:sp>
      <p:sp>
        <p:nvSpPr>
          <p:cNvPr id="5" name="Subtitle 2"/>
          <p:cNvSpPr txBox="1">
            <a:spLocks/>
          </p:cNvSpPr>
          <p:nvPr/>
        </p:nvSpPr>
        <p:spPr>
          <a:xfrm>
            <a:off x="10287000" y="4267200"/>
            <a:ext cx="23151548" cy="12793982"/>
          </a:xfrm>
          <a:prstGeom prst="rect">
            <a:avLst/>
          </a:prstGeom>
          <a:ln>
            <a:solidFill>
              <a:srgbClr val="32363D"/>
            </a:solid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endParaRPr lang="en-US" sz="6000" dirty="0"/>
          </a:p>
        </p:txBody>
      </p:sp>
      <p:sp>
        <p:nvSpPr>
          <p:cNvPr id="7" name="Subtitle 2"/>
          <p:cNvSpPr txBox="1">
            <a:spLocks/>
          </p:cNvSpPr>
          <p:nvPr/>
        </p:nvSpPr>
        <p:spPr>
          <a:xfrm>
            <a:off x="10287000" y="19049999"/>
            <a:ext cx="7873448" cy="13639799"/>
          </a:xfrm>
          <a:prstGeom prst="rect">
            <a:avLst/>
          </a:prstGeom>
          <a:ln>
            <a:solidFill>
              <a:srgbClr val="455977"/>
            </a:solid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endParaRPr lang="en-US" sz="9600" dirty="0">
              <a:solidFill>
                <a:srgbClr val="32363D"/>
              </a:solidFill>
              <a:latin typeface="Times New Roman" panose="02020603050405020304" pitchFamily="18" charset="0"/>
              <a:cs typeface="Times New Roman" panose="02020603050405020304" pitchFamily="18" charset="0"/>
            </a:endParaRPr>
          </a:p>
        </p:txBody>
      </p:sp>
      <p:sp>
        <p:nvSpPr>
          <p:cNvPr id="8" name="Subtitle 2"/>
          <p:cNvSpPr txBox="1">
            <a:spLocks/>
          </p:cNvSpPr>
          <p:nvPr/>
        </p:nvSpPr>
        <p:spPr>
          <a:xfrm>
            <a:off x="33418670" y="4267200"/>
            <a:ext cx="10363200" cy="12793982"/>
          </a:xfrm>
          <a:prstGeom prst="rect">
            <a:avLst/>
          </a:prstGeom>
        </p:spPr>
        <p:txBody>
          <a:bodyPr vert="horz" lIns="91440" tIns="45720" rIns="91440" bIns="45720" rtlCol="0">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endParaRPr lang="en-US" sz="9600" dirty="0"/>
          </a:p>
        </p:txBody>
      </p:sp>
      <p:sp>
        <p:nvSpPr>
          <p:cNvPr id="9" name="Subtitle 2"/>
          <p:cNvSpPr txBox="1">
            <a:spLocks/>
          </p:cNvSpPr>
          <p:nvPr/>
        </p:nvSpPr>
        <p:spPr>
          <a:xfrm>
            <a:off x="33438548" y="5713750"/>
            <a:ext cx="10452652" cy="13327841"/>
          </a:xfrm>
          <a:prstGeom prst="rect">
            <a:avLst/>
          </a:prstGeom>
          <a:ln w="6350">
            <a:solidFill>
              <a:srgbClr val="455977"/>
            </a:solidFill>
          </a:ln>
        </p:spPr>
        <p:txBody>
          <a:bodyPr vert="horz" lIns="91440" tIns="45720" rIns="91440" bIns="45720" rtlCol="0">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endParaRPr lang="en-US" sz="9600" dirty="0">
              <a:solidFill>
                <a:srgbClr val="32363D"/>
              </a:solidFill>
              <a:latin typeface="Times New Roman" panose="02020603050405020304" pitchFamily="18" charset="0"/>
              <a:cs typeface="Times New Roman" panose="02020603050405020304" pitchFamily="18" charset="0"/>
            </a:endParaRPr>
          </a:p>
        </p:txBody>
      </p:sp>
      <p:sp>
        <p:nvSpPr>
          <p:cNvPr id="11" name="Subtitle 2"/>
          <p:cNvSpPr txBox="1">
            <a:spLocks/>
          </p:cNvSpPr>
          <p:nvPr/>
        </p:nvSpPr>
        <p:spPr>
          <a:xfrm>
            <a:off x="26014018" y="19050000"/>
            <a:ext cx="7424530" cy="13639798"/>
          </a:xfrm>
          <a:prstGeom prst="rect">
            <a:avLst/>
          </a:prstGeom>
          <a:ln w="6350">
            <a:solidFill>
              <a:srgbClr val="455977"/>
            </a:solid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endParaRPr lang="en-US" sz="9600" dirty="0">
              <a:solidFill>
                <a:srgbClr val="32363D"/>
              </a:solidFill>
              <a:latin typeface="Times New Roman" panose="02020603050405020304" pitchFamily="18" charset="0"/>
              <a:cs typeface="Times New Roman" panose="02020603050405020304" pitchFamily="18" charset="0"/>
            </a:endParaRPr>
          </a:p>
        </p:txBody>
      </p:sp>
      <p:sp>
        <p:nvSpPr>
          <p:cNvPr id="12" name="Subtitle 2"/>
          <p:cNvSpPr txBox="1">
            <a:spLocks/>
          </p:cNvSpPr>
          <p:nvPr/>
        </p:nvSpPr>
        <p:spPr>
          <a:xfrm>
            <a:off x="18167074" y="19050000"/>
            <a:ext cx="7840318" cy="13563600"/>
          </a:xfrm>
          <a:prstGeom prst="rect">
            <a:avLst/>
          </a:prstGeom>
          <a:ln w="6350">
            <a:solidFill>
              <a:srgbClr val="455977"/>
            </a:solid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endParaRPr lang="en-US" sz="9600" dirty="0">
              <a:solidFill>
                <a:srgbClr val="32363D"/>
              </a:solidFill>
            </a:endParaRPr>
          </a:p>
        </p:txBody>
      </p:sp>
      <p:sp>
        <p:nvSpPr>
          <p:cNvPr id="13" name="Subtitle 2"/>
          <p:cNvSpPr txBox="1">
            <a:spLocks/>
          </p:cNvSpPr>
          <p:nvPr/>
        </p:nvSpPr>
        <p:spPr>
          <a:xfrm>
            <a:off x="0" y="20469856"/>
            <a:ext cx="10273748" cy="12219943"/>
          </a:xfrm>
          <a:prstGeom prst="rect">
            <a:avLst/>
          </a:prstGeom>
          <a:ln w="6350">
            <a:solidFill>
              <a:srgbClr val="455977"/>
            </a:solidFill>
          </a:ln>
        </p:spPr>
        <p:txBody>
          <a:bodyPr vert="horz" lIns="91440" tIns="45720" rIns="91440" bIns="45720" rtlCol="0">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endParaRPr lang="en-US" sz="9600" dirty="0">
              <a:solidFill>
                <a:srgbClr val="32363D"/>
              </a:solidFill>
              <a:latin typeface="Times New Roman" panose="02020603050405020304" pitchFamily="18" charset="0"/>
              <a:cs typeface="Times New Roman" panose="02020603050405020304" pitchFamily="18" charset="0"/>
            </a:endParaRPr>
          </a:p>
        </p:txBody>
      </p:sp>
      <p:sp>
        <p:nvSpPr>
          <p:cNvPr id="14" name="Subtitle 2"/>
          <p:cNvSpPr txBox="1">
            <a:spLocks/>
          </p:cNvSpPr>
          <p:nvPr/>
        </p:nvSpPr>
        <p:spPr>
          <a:xfrm>
            <a:off x="33445174" y="20469856"/>
            <a:ext cx="10446026" cy="12143743"/>
          </a:xfrm>
          <a:prstGeom prst="rect">
            <a:avLst/>
          </a:prstGeom>
          <a:ln w="6350">
            <a:solidFill>
              <a:srgbClr val="455977"/>
            </a:solidFill>
          </a:ln>
        </p:spPr>
        <p:txBody>
          <a:bodyPr vert="horz" lIns="91440" tIns="45720" rIns="91440" bIns="45720" rtlCol="0">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endParaRPr lang="en-US" sz="9600" dirty="0">
              <a:solidFill>
                <a:srgbClr val="32363D"/>
              </a:solidFill>
              <a:latin typeface="Times New Roman" panose="02020603050405020304" pitchFamily="18" charset="0"/>
              <a:cs typeface="Times New Roman" panose="02020603050405020304" pitchFamily="18" charset="0"/>
            </a:endParaRPr>
          </a:p>
        </p:txBody>
      </p:sp>
      <p:sp>
        <p:nvSpPr>
          <p:cNvPr id="15" name="Subtitle 2"/>
          <p:cNvSpPr txBox="1">
            <a:spLocks/>
          </p:cNvSpPr>
          <p:nvPr/>
        </p:nvSpPr>
        <p:spPr>
          <a:xfrm>
            <a:off x="10287000" y="17061182"/>
            <a:ext cx="23158174" cy="1968940"/>
          </a:xfrm>
          <a:prstGeom prst="rect">
            <a:avLst/>
          </a:prstGeom>
          <a:solidFill>
            <a:srgbClr val="455977"/>
          </a:solidFill>
          <a:ln>
            <a:solidFill>
              <a:srgbClr val="455977"/>
            </a:solid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endParaRPr lang="en-US" sz="9600" dirty="0">
              <a:solidFill>
                <a:srgbClr val="EEEFF7"/>
              </a:solidFill>
              <a:latin typeface="Times New Roman" panose="02020603050405020304" pitchFamily="18" charset="0"/>
              <a:cs typeface="Times New Roman" panose="02020603050405020304" pitchFamily="18" charset="0"/>
            </a:endParaRPr>
          </a:p>
        </p:txBody>
      </p:sp>
      <p:pic>
        <p:nvPicPr>
          <p:cNvPr id="1026" name="Picture 2" descr="Image result for purdue aerospace logo">
            <a:extLst>
              <a:ext uri="{FF2B5EF4-FFF2-40B4-BE49-F238E27FC236}">
                <a16:creationId xmlns:a16="http://schemas.microsoft.com/office/drawing/2014/main" id="{746C7709-FA2F-47A4-856F-4026FF0FE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3" y="-133666"/>
            <a:ext cx="7708894" cy="4282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VCGSQHPvelJF_uqT1lUl5cnEnawFknDZfb5uagpALrUttUQe0bsca9PeUPE5oCgVD4eJU3Gq1vQaRthBh6-hKSi2jBIoaI2P-btbcI-osVztNRvZv2JfcwTXmAABZabhtoiG_40zqeA">
            <a:extLst>
              <a:ext uri="{FF2B5EF4-FFF2-40B4-BE49-F238E27FC236}">
                <a16:creationId xmlns:a16="http://schemas.microsoft.com/office/drawing/2014/main" id="{B8AF8FEB-9FFF-4A92-8DF2-2A45428A3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10" y="-1407174"/>
            <a:ext cx="9408174" cy="94081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0032E5D-4C83-4370-84DA-B7FE97F5CC9B}"/>
              </a:ext>
            </a:extLst>
          </p:cNvPr>
          <p:cNvSpPr txBox="1"/>
          <p:nvPr/>
        </p:nvSpPr>
        <p:spPr>
          <a:xfrm>
            <a:off x="3614303" y="1905000"/>
            <a:ext cx="4843897" cy="1015663"/>
          </a:xfrm>
          <a:prstGeom prst="rect">
            <a:avLst/>
          </a:prstGeom>
          <a:noFill/>
        </p:spPr>
        <p:txBody>
          <a:bodyPr wrap="square" rtlCol="0">
            <a:spAutoFit/>
          </a:bodyPr>
          <a:lstStyle/>
          <a:p>
            <a:r>
              <a:rPr lang="en-US" sz="6000" i="1" dirty="0">
                <a:solidFill>
                  <a:srgbClr val="455977"/>
                </a:solidFill>
                <a:latin typeface="Arial Black" panose="020B0A04020102020204" pitchFamily="34" charset="0"/>
              </a:rPr>
              <a:t>Poseidon</a:t>
            </a:r>
          </a:p>
        </p:txBody>
      </p:sp>
      <p:sp>
        <p:nvSpPr>
          <p:cNvPr id="6" name="TextBox 5">
            <a:extLst>
              <a:ext uri="{FF2B5EF4-FFF2-40B4-BE49-F238E27FC236}">
                <a16:creationId xmlns:a16="http://schemas.microsoft.com/office/drawing/2014/main" id="{6D6BFB9D-86A0-4C7A-A184-393A5D96065D}"/>
              </a:ext>
            </a:extLst>
          </p:cNvPr>
          <p:cNvSpPr txBox="1"/>
          <p:nvPr/>
        </p:nvSpPr>
        <p:spPr>
          <a:xfrm>
            <a:off x="10931255" y="3005316"/>
            <a:ext cx="22959727" cy="1046440"/>
          </a:xfrm>
          <a:prstGeom prst="rect">
            <a:avLst/>
          </a:prstGeom>
          <a:noFill/>
        </p:spPr>
        <p:txBody>
          <a:bodyPr wrap="square" rtlCol="0">
            <a:spAutoFit/>
          </a:bodyPr>
          <a:lstStyle/>
          <a:p>
            <a:r>
              <a:rPr lang="en-US" sz="4400" b="1" dirty="0">
                <a:solidFill>
                  <a:srgbClr val="455977"/>
                </a:solidFill>
                <a:latin typeface="Times New Roman" panose="02020603050405020304" pitchFamily="18" charset="0"/>
                <a:ea typeface="Gadugi" panose="020B0502040204020203" pitchFamily="34" charset="0"/>
                <a:cs typeface="Times New Roman" panose="02020603050405020304" pitchFamily="18" charset="0"/>
              </a:rPr>
              <a:t>Benjamin Dolin, Elias Ghazal, Bradley Lock, Sarah Rasche, Sean Wan, Veronica Yapriadi</a:t>
            </a:r>
          </a:p>
          <a:p>
            <a:endParaRPr lang="en-US" dirty="0"/>
          </a:p>
        </p:txBody>
      </p:sp>
      <p:pic>
        <p:nvPicPr>
          <p:cNvPr id="16" name="Picture 15">
            <a:extLst>
              <a:ext uri="{FF2B5EF4-FFF2-40B4-BE49-F238E27FC236}">
                <a16:creationId xmlns:a16="http://schemas.microsoft.com/office/drawing/2014/main" id="{B246609C-B23D-4034-9F26-F7AD3FCD1621}"/>
              </a:ext>
            </a:extLst>
          </p:cNvPr>
          <p:cNvPicPr>
            <a:picLocks noChangeAspect="1"/>
          </p:cNvPicPr>
          <p:nvPr/>
        </p:nvPicPr>
        <p:blipFill>
          <a:blip r:embed="rId5"/>
          <a:stretch>
            <a:fillRect/>
          </a:stretch>
        </p:blipFill>
        <p:spPr>
          <a:xfrm>
            <a:off x="-9656747" y="5713750"/>
            <a:ext cx="9255314" cy="3321282"/>
          </a:xfrm>
          <a:prstGeom prst="rect">
            <a:avLst/>
          </a:prstGeom>
        </p:spPr>
      </p:pic>
      <p:sp>
        <p:nvSpPr>
          <p:cNvPr id="18" name="TextBox 17">
            <a:extLst>
              <a:ext uri="{FF2B5EF4-FFF2-40B4-BE49-F238E27FC236}">
                <a16:creationId xmlns:a16="http://schemas.microsoft.com/office/drawing/2014/main" id="{A7FF27AA-9884-440F-B8D6-6108C30B31DE}"/>
              </a:ext>
            </a:extLst>
          </p:cNvPr>
          <p:cNvSpPr txBox="1"/>
          <p:nvPr/>
        </p:nvSpPr>
        <p:spPr>
          <a:xfrm>
            <a:off x="0" y="9631740"/>
            <a:ext cx="10287000" cy="1446550"/>
          </a:xfrm>
          <a:prstGeom prst="rect">
            <a:avLst/>
          </a:prstGeom>
          <a:solidFill>
            <a:srgbClr val="455977"/>
          </a:solidFill>
        </p:spPr>
        <p:txBody>
          <a:bodyPr wrap="square" rtlCol="0">
            <a:spAutoFit/>
          </a:bodyPr>
          <a:lstStyle/>
          <a:p>
            <a:pPr algn="ctr"/>
            <a:r>
              <a:rPr lang="en-US" sz="8800" dirty="0">
                <a:solidFill>
                  <a:srgbClr val="EEEFF7"/>
                </a:solidFill>
                <a:latin typeface="Times New Roman" panose="02020603050405020304" pitchFamily="18" charset="0"/>
                <a:cs typeface="Times New Roman" panose="02020603050405020304" pitchFamily="18" charset="0"/>
              </a:rPr>
              <a:t>Walk Around</a:t>
            </a:r>
          </a:p>
        </p:txBody>
      </p:sp>
      <p:sp>
        <p:nvSpPr>
          <p:cNvPr id="21" name="TextBox 20">
            <a:extLst>
              <a:ext uri="{FF2B5EF4-FFF2-40B4-BE49-F238E27FC236}">
                <a16:creationId xmlns:a16="http://schemas.microsoft.com/office/drawing/2014/main" id="{9E253B28-3026-419E-9B00-9E73E0322D06}"/>
              </a:ext>
            </a:extLst>
          </p:cNvPr>
          <p:cNvSpPr txBox="1"/>
          <p:nvPr/>
        </p:nvSpPr>
        <p:spPr>
          <a:xfrm>
            <a:off x="33438548" y="4267200"/>
            <a:ext cx="10452652" cy="1446550"/>
          </a:xfrm>
          <a:prstGeom prst="rect">
            <a:avLst/>
          </a:prstGeom>
          <a:solidFill>
            <a:srgbClr val="455977"/>
          </a:solidFill>
          <a:ln>
            <a:solidFill>
              <a:srgbClr val="455977"/>
            </a:solidFill>
          </a:ln>
        </p:spPr>
        <p:txBody>
          <a:bodyPr wrap="square" rtlCol="0">
            <a:spAutoFit/>
          </a:bodyPr>
          <a:lstStyle/>
          <a:p>
            <a:pPr algn="ctr"/>
            <a:r>
              <a:rPr lang="en-US" sz="8800" dirty="0">
                <a:solidFill>
                  <a:srgbClr val="EEEFF7"/>
                </a:solidFill>
                <a:latin typeface="Times New Roman" panose="02020603050405020304" pitchFamily="18" charset="0"/>
                <a:cs typeface="Times New Roman" panose="02020603050405020304" pitchFamily="18" charset="0"/>
              </a:rPr>
              <a:t>Interface Mechanism</a:t>
            </a:r>
          </a:p>
        </p:txBody>
      </p:sp>
      <p:sp>
        <p:nvSpPr>
          <p:cNvPr id="22" name="TextBox 21">
            <a:extLst>
              <a:ext uri="{FF2B5EF4-FFF2-40B4-BE49-F238E27FC236}">
                <a16:creationId xmlns:a16="http://schemas.microsoft.com/office/drawing/2014/main" id="{1403F928-F017-46E6-A34D-8D01FC007B8B}"/>
              </a:ext>
            </a:extLst>
          </p:cNvPr>
          <p:cNvSpPr txBox="1"/>
          <p:nvPr/>
        </p:nvSpPr>
        <p:spPr>
          <a:xfrm>
            <a:off x="0" y="19059939"/>
            <a:ext cx="10287000" cy="1446550"/>
          </a:xfrm>
          <a:prstGeom prst="rect">
            <a:avLst/>
          </a:prstGeom>
          <a:solidFill>
            <a:srgbClr val="455977"/>
          </a:solidFill>
          <a:ln>
            <a:solidFill>
              <a:srgbClr val="455977"/>
            </a:solidFill>
          </a:ln>
        </p:spPr>
        <p:txBody>
          <a:bodyPr wrap="square" rtlCol="0">
            <a:spAutoFit/>
          </a:bodyPr>
          <a:lstStyle/>
          <a:p>
            <a:pPr algn="ctr"/>
            <a:r>
              <a:rPr lang="en-US" sz="8800" dirty="0">
                <a:solidFill>
                  <a:srgbClr val="EEEFF7"/>
                </a:solidFill>
                <a:latin typeface="Times New Roman" panose="02020603050405020304" pitchFamily="18" charset="0"/>
                <a:cs typeface="Times New Roman" panose="02020603050405020304" pitchFamily="18" charset="0"/>
              </a:rPr>
              <a:t>Fuselage Interior</a:t>
            </a:r>
          </a:p>
        </p:txBody>
      </p:sp>
      <p:sp>
        <p:nvSpPr>
          <p:cNvPr id="23" name="TextBox 22">
            <a:extLst>
              <a:ext uri="{FF2B5EF4-FFF2-40B4-BE49-F238E27FC236}">
                <a16:creationId xmlns:a16="http://schemas.microsoft.com/office/drawing/2014/main" id="{90D8107B-67A3-4D15-B5E6-D41421EEEA23}"/>
              </a:ext>
            </a:extLst>
          </p:cNvPr>
          <p:cNvSpPr txBox="1"/>
          <p:nvPr/>
        </p:nvSpPr>
        <p:spPr>
          <a:xfrm>
            <a:off x="33451800" y="19050000"/>
            <a:ext cx="10452652" cy="1446550"/>
          </a:xfrm>
          <a:prstGeom prst="rect">
            <a:avLst/>
          </a:prstGeom>
          <a:solidFill>
            <a:srgbClr val="455977"/>
          </a:solidFill>
          <a:ln>
            <a:solidFill>
              <a:srgbClr val="455977"/>
            </a:solidFill>
          </a:ln>
        </p:spPr>
        <p:txBody>
          <a:bodyPr wrap="square" rtlCol="0">
            <a:spAutoFit/>
          </a:bodyPr>
          <a:lstStyle/>
          <a:p>
            <a:pPr algn="ctr"/>
            <a:r>
              <a:rPr lang="en-US" sz="8800" dirty="0">
                <a:solidFill>
                  <a:srgbClr val="EEEFF7"/>
                </a:solidFill>
                <a:latin typeface="Times New Roman" panose="02020603050405020304" pitchFamily="18" charset="0"/>
                <a:cs typeface="Times New Roman" panose="02020603050405020304" pitchFamily="18" charset="0"/>
              </a:rPr>
              <a:t>Wing Design</a:t>
            </a:r>
          </a:p>
        </p:txBody>
      </p:sp>
      <p:sp>
        <p:nvSpPr>
          <p:cNvPr id="19" name="TextBox 18">
            <a:extLst>
              <a:ext uri="{FF2B5EF4-FFF2-40B4-BE49-F238E27FC236}">
                <a16:creationId xmlns:a16="http://schemas.microsoft.com/office/drawing/2014/main" id="{33873822-3299-446C-AA94-E1FE29F3A8E1}"/>
              </a:ext>
            </a:extLst>
          </p:cNvPr>
          <p:cNvSpPr txBox="1"/>
          <p:nvPr/>
        </p:nvSpPr>
        <p:spPr>
          <a:xfrm>
            <a:off x="-13253" y="3897868"/>
            <a:ext cx="43904453" cy="369332"/>
          </a:xfrm>
          <a:prstGeom prst="rect">
            <a:avLst/>
          </a:prstGeom>
          <a:solidFill>
            <a:srgbClr val="94CDCE"/>
          </a:solid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E38C8685-5968-4715-9CB8-4AAD5430A560}"/>
              </a:ext>
            </a:extLst>
          </p:cNvPr>
          <p:cNvSpPr txBox="1"/>
          <p:nvPr/>
        </p:nvSpPr>
        <p:spPr>
          <a:xfrm>
            <a:off x="0" y="32613600"/>
            <a:ext cx="43904453" cy="369332"/>
          </a:xfrm>
          <a:prstGeom prst="rect">
            <a:avLst/>
          </a:prstGeom>
          <a:solidFill>
            <a:srgbClr val="94CDCE"/>
          </a:solid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E5B13120-157A-4E47-A28F-F80CDF6B8FB1}"/>
              </a:ext>
            </a:extLst>
          </p:cNvPr>
          <p:cNvSpPr txBox="1"/>
          <p:nvPr/>
        </p:nvSpPr>
        <p:spPr>
          <a:xfrm>
            <a:off x="-13253" y="-14770"/>
            <a:ext cx="43904453" cy="369332"/>
          </a:xfrm>
          <a:prstGeom prst="rect">
            <a:avLst/>
          </a:prstGeom>
          <a:solidFill>
            <a:srgbClr val="94CDCE"/>
          </a:solidFill>
        </p:spPr>
        <p:txBody>
          <a:bodyPr wrap="square" rtlCol="0">
            <a:spAutoFit/>
          </a:bodyPr>
          <a:lstStyle/>
          <a:p>
            <a:r>
              <a:rPr lang="en-US" dirty="0"/>
              <a:t>.</a:t>
            </a:r>
          </a:p>
        </p:txBody>
      </p:sp>
      <p:sp>
        <p:nvSpPr>
          <p:cNvPr id="27" name="TextBox 26">
            <a:extLst>
              <a:ext uri="{FF2B5EF4-FFF2-40B4-BE49-F238E27FC236}">
                <a16:creationId xmlns:a16="http://schemas.microsoft.com/office/drawing/2014/main" id="{EA7CDF39-3BA2-4DFC-9A0A-8A2067734495}"/>
              </a:ext>
            </a:extLst>
          </p:cNvPr>
          <p:cNvSpPr txBox="1"/>
          <p:nvPr/>
        </p:nvSpPr>
        <p:spPr>
          <a:xfrm>
            <a:off x="0" y="4247322"/>
            <a:ext cx="10287000" cy="1446550"/>
          </a:xfrm>
          <a:prstGeom prst="rect">
            <a:avLst/>
          </a:prstGeom>
          <a:solidFill>
            <a:srgbClr val="455977"/>
          </a:solidFill>
          <a:ln>
            <a:solidFill>
              <a:srgbClr val="455977"/>
            </a:solidFill>
          </a:ln>
        </p:spPr>
        <p:txBody>
          <a:bodyPr wrap="square" rtlCol="0">
            <a:spAutoFit/>
          </a:bodyPr>
          <a:lstStyle/>
          <a:p>
            <a:pPr algn="ctr"/>
            <a:r>
              <a:rPr lang="en-US" sz="8800" dirty="0">
                <a:solidFill>
                  <a:srgbClr val="EEEFF7"/>
                </a:solidFill>
                <a:latin typeface="Times New Roman" panose="02020603050405020304" pitchFamily="18" charset="0"/>
                <a:cs typeface="Times New Roman" panose="02020603050405020304" pitchFamily="18" charset="0"/>
              </a:rPr>
              <a:t>Project Objective</a:t>
            </a:r>
          </a:p>
        </p:txBody>
      </p:sp>
      <p:pic>
        <p:nvPicPr>
          <p:cNvPr id="24" name="Picture 23">
            <a:extLst>
              <a:ext uri="{FF2B5EF4-FFF2-40B4-BE49-F238E27FC236}">
                <a16:creationId xmlns:a16="http://schemas.microsoft.com/office/drawing/2014/main" id="{EFFA88B3-3EDD-4761-99B0-0313BE776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3200" y="4328374"/>
            <a:ext cx="23056567" cy="12588026"/>
          </a:xfrm>
          <a:prstGeom prst="rect">
            <a:avLst/>
          </a:prstGeom>
        </p:spPr>
      </p:pic>
      <p:pic>
        <p:nvPicPr>
          <p:cNvPr id="20" name="Picture 19">
            <a:extLst>
              <a:ext uri="{FF2B5EF4-FFF2-40B4-BE49-F238E27FC236}">
                <a16:creationId xmlns:a16="http://schemas.microsoft.com/office/drawing/2014/main" id="{1CE70385-2404-49C0-82F3-B75D727FDED7}"/>
              </a:ext>
            </a:extLst>
          </p:cNvPr>
          <p:cNvPicPr>
            <a:picLocks noChangeAspect="1"/>
          </p:cNvPicPr>
          <p:nvPr/>
        </p:nvPicPr>
        <p:blipFill>
          <a:blip r:embed="rId7"/>
          <a:stretch>
            <a:fillRect/>
          </a:stretch>
        </p:blipFill>
        <p:spPr>
          <a:xfrm>
            <a:off x="139811" y="21389555"/>
            <a:ext cx="9992104" cy="2942034"/>
          </a:xfrm>
          <a:prstGeom prst="rect">
            <a:avLst/>
          </a:prstGeom>
        </p:spPr>
      </p:pic>
      <p:sp>
        <p:nvSpPr>
          <p:cNvPr id="30" name="Subtitle 2">
            <a:extLst>
              <a:ext uri="{FF2B5EF4-FFF2-40B4-BE49-F238E27FC236}">
                <a16:creationId xmlns:a16="http://schemas.microsoft.com/office/drawing/2014/main" id="{BD3DDEF0-9FE6-4994-9BD9-BF488F779E13}"/>
              </a:ext>
            </a:extLst>
          </p:cNvPr>
          <p:cNvSpPr txBox="1">
            <a:spLocks/>
          </p:cNvSpPr>
          <p:nvPr/>
        </p:nvSpPr>
        <p:spPr>
          <a:xfrm>
            <a:off x="139811" y="24331589"/>
            <a:ext cx="9992104" cy="8282010"/>
          </a:xfrm>
          <a:prstGeom prst="rect">
            <a:avLst/>
          </a:prstGeom>
          <a:ln>
            <a:no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l"/>
            <a:r>
              <a:rPr lang="en-US" sz="5000" dirty="0">
                <a:solidFill>
                  <a:srgbClr val="32363D"/>
                </a:solidFill>
                <a:latin typeface="Times New Roman" panose="02020603050405020304" pitchFamily="18" charset="0"/>
                <a:cs typeface="Times New Roman" panose="02020603050405020304" pitchFamily="18" charset="0"/>
              </a:rPr>
              <a:t>The fuselage is designed modularly with a electronics holding platform that’s removable for easy access. The platform would be holding the ESC and battery. The motor would be mounted in front of the fuselage. The glider release servo is placed in the lower compartment. Six bolts are in place to make the fuselage interior easy accessible.</a:t>
            </a:r>
          </a:p>
        </p:txBody>
      </p:sp>
      <p:pic>
        <p:nvPicPr>
          <p:cNvPr id="28" name="Picture 27">
            <a:extLst>
              <a:ext uri="{FF2B5EF4-FFF2-40B4-BE49-F238E27FC236}">
                <a16:creationId xmlns:a16="http://schemas.microsoft.com/office/drawing/2014/main" id="{34A75E53-119F-480F-929A-B1C181AB7CB2}"/>
              </a:ext>
            </a:extLst>
          </p:cNvPr>
          <p:cNvPicPr>
            <a:picLocks noChangeAspect="1"/>
          </p:cNvPicPr>
          <p:nvPr/>
        </p:nvPicPr>
        <p:blipFill>
          <a:blip r:embed="rId8"/>
          <a:stretch>
            <a:fillRect/>
          </a:stretch>
        </p:blipFill>
        <p:spPr>
          <a:xfrm>
            <a:off x="11461474" y="19823845"/>
            <a:ext cx="5524500" cy="4029075"/>
          </a:xfrm>
          <a:prstGeom prst="rect">
            <a:avLst/>
          </a:prstGeom>
        </p:spPr>
      </p:pic>
      <p:sp>
        <p:nvSpPr>
          <p:cNvPr id="33" name="Subtitle 2">
            <a:extLst>
              <a:ext uri="{FF2B5EF4-FFF2-40B4-BE49-F238E27FC236}">
                <a16:creationId xmlns:a16="http://schemas.microsoft.com/office/drawing/2014/main" id="{78FCCF77-24AE-4E7B-892D-3A3067859A74}"/>
              </a:ext>
            </a:extLst>
          </p:cNvPr>
          <p:cNvSpPr txBox="1">
            <a:spLocks/>
          </p:cNvSpPr>
          <p:nvPr/>
        </p:nvSpPr>
        <p:spPr>
          <a:xfrm>
            <a:off x="10420891" y="23934982"/>
            <a:ext cx="7605666" cy="8282010"/>
          </a:xfrm>
          <a:prstGeom prst="rect">
            <a:avLst/>
          </a:prstGeom>
          <a:ln>
            <a:no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l"/>
            <a:r>
              <a:rPr lang="en-US" sz="5000" dirty="0">
                <a:solidFill>
                  <a:srgbClr val="32363D"/>
                </a:solidFill>
                <a:latin typeface="Times New Roman" panose="02020603050405020304" pitchFamily="18" charset="0"/>
                <a:cs typeface="Times New Roman" panose="02020603050405020304" pitchFamily="18" charset="0"/>
              </a:rPr>
              <a:t>The Aircraft has the following Cl vs Alpha curve. The airfoil is cambered which is why the curve intersects the Alpha axis at a negative angle of attack. The airfoil is also preset to an angle of attack of 4.5 meaning that the aircraft will need to pitch up smaller amount to climb.  </a:t>
            </a:r>
          </a:p>
        </p:txBody>
      </p:sp>
      <p:pic>
        <p:nvPicPr>
          <p:cNvPr id="29" name="Picture 28">
            <a:extLst>
              <a:ext uri="{FF2B5EF4-FFF2-40B4-BE49-F238E27FC236}">
                <a16:creationId xmlns:a16="http://schemas.microsoft.com/office/drawing/2014/main" id="{96E4D647-00AF-4864-AF08-284818517507}"/>
              </a:ext>
            </a:extLst>
          </p:cNvPr>
          <p:cNvPicPr>
            <a:picLocks noChangeAspect="1"/>
          </p:cNvPicPr>
          <p:nvPr/>
        </p:nvPicPr>
        <p:blipFill>
          <a:blip r:embed="rId9"/>
          <a:stretch>
            <a:fillRect/>
          </a:stretch>
        </p:blipFill>
        <p:spPr>
          <a:xfrm>
            <a:off x="19259550" y="19639207"/>
            <a:ext cx="5581650" cy="4295775"/>
          </a:xfrm>
          <a:prstGeom prst="rect">
            <a:avLst/>
          </a:prstGeom>
        </p:spPr>
      </p:pic>
      <p:sp>
        <p:nvSpPr>
          <p:cNvPr id="35" name="Subtitle 2">
            <a:extLst>
              <a:ext uri="{FF2B5EF4-FFF2-40B4-BE49-F238E27FC236}">
                <a16:creationId xmlns:a16="http://schemas.microsoft.com/office/drawing/2014/main" id="{0261E5DC-FC07-4353-9BE1-DE0582B46740}"/>
              </a:ext>
            </a:extLst>
          </p:cNvPr>
          <p:cNvSpPr txBox="1">
            <a:spLocks/>
          </p:cNvSpPr>
          <p:nvPr/>
        </p:nvSpPr>
        <p:spPr>
          <a:xfrm>
            <a:off x="18284400" y="23852920"/>
            <a:ext cx="7605666" cy="8282010"/>
          </a:xfrm>
          <a:prstGeom prst="rect">
            <a:avLst/>
          </a:prstGeom>
          <a:ln>
            <a:no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l"/>
            <a:r>
              <a:rPr lang="en-US" sz="5000" dirty="0">
                <a:solidFill>
                  <a:srgbClr val="32363D"/>
                </a:solidFill>
                <a:latin typeface="Times New Roman" panose="02020603050405020304" pitchFamily="18" charset="0"/>
                <a:cs typeface="Times New Roman" panose="02020603050405020304" pitchFamily="18" charset="0"/>
              </a:rPr>
              <a:t>The following graph displays the Cm vs Alpha curve. As one can see, the aircraft is set to naturally correct it’s angle of attack to 4.5 degrees, which is the angle the wings make to the body, meaning the aircraft will naturally tend to flying level. This is makes the aircraft far easier to fly. </a:t>
            </a:r>
          </a:p>
        </p:txBody>
      </p:sp>
      <p:pic>
        <p:nvPicPr>
          <p:cNvPr id="38" name="Picture 37" descr="A picture containing indoor, table, sitting, different&#10;&#10;Description automatically generated">
            <a:extLst>
              <a:ext uri="{FF2B5EF4-FFF2-40B4-BE49-F238E27FC236}">
                <a16:creationId xmlns:a16="http://schemas.microsoft.com/office/drawing/2014/main" id="{5ABE7485-4C02-4D7E-A3B8-FA25803C58CA}"/>
              </a:ext>
            </a:extLst>
          </p:cNvPr>
          <p:cNvPicPr>
            <a:picLocks noChangeAspect="1"/>
          </p:cNvPicPr>
          <p:nvPr/>
        </p:nvPicPr>
        <p:blipFill rotWithShape="1">
          <a:blip r:embed="rId10">
            <a:extLst>
              <a:ext uri="{28A0092B-C50C-407E-A947-70E740481C1C}">
                <a14:useLocalDpi xmlns:a14="http://schemas.microsoft.com/office/drawing/2010/main" val="0"/>
              </a:ext>
            </a:extLst>
          </a:blip>
          <a:srcRect l="9484" t="16533"/>
          <a:stretch/>
        </p:blipFill>
        <p:spPr>
          <a:xfrm>
            <a:off x="28115950" y="24443983"/>
            <a:ext cx="2232978" cy="1508784"/>
          </a:xfrm>
          <a:prstGeom prst="rect">
            <a:avLst/>
          </a:prstGeom>
        </p:spPr>
      </p:pic>
      <p:pic>
        <p:nvPicPr>
          <p:cNvPr id="39" name="Picture 38">
            <a:extLst>
              <a:ext uri="{FF2B5EF4-FFF2-40B4-BE49-F238E27FC236}">
                <a16:creationId xmlns:a16="http://schemas.microsoft.com/office/drawing/2014/main" id="{18A72350-AEA6-4E5E-A728-EDC82C2CA6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843693" y="19121633"/>
            <a:ext cx="2594855" cy="174071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34D9DDE2-5D9F-4E98-8F37-6F291A612C27}"/>
              </a:ext>
            </a:extLst>
          </p:cNvPr>
          <p:cNvPicPr>
            <a:picLocks noChangeAspect="1"/>
          </p:cNvPicPr>
          <p:nvPr/>
        </p:nvPicPr>
        <p:blipFill>
          <a:blip r:embed="rId12"/>
          <a:stretch>
            <a:fillRect/>
          </a:stretch>
        </p:blipFill>
        <p:spPr>
          <a:xfrm>
            <a:off x="26054147" y="22615183"/>
            <a:ext cx="7428561" cy="1753614"/>
          </a:xfrm>
          <a:prstGeom prst="rect">
            <a:avLst/>
          </a:prstGeom>
        </p:spPr>
      </p:pic>
      <p:pic>
        <p:nvPicPr>
          <p:cNvPr id="41" name="Picture 40">
            <a:extLst>
              <a:ext uri="{FF2B5EF4-FFF2-40B4-BE49-F238E27FC236}">
                <a16:creationId xmlns:a16="http://schemas.microsoft.com/office/drawing/2014/main" id="{A189F347-9E66-43D1-93CE-5A3CFFF94024}"/>
              </a:ext>
            </a:extLst>
          </p:cNvPr>
          <p:cNvPicPr>
            <a:picLocks noChangeAspect="1"/>
          </p:cNvPicPr>
          <p:nvPr/>
        </p:nvPicPr>
        <p:blipFill>
          <a:blip r:embed="rId13"/>
          <a:stretch>
            <a:fillRect/>
          </a:stretch>
        </p:blipFill>
        <p:spPr>
          <a:xfrm>
            <a:off x="28016362" y="21185983"/>
            <a:ext cx="5450761" cy="1353000"/>
          </a:xfrm>
          <a:prstGeom prst="rect">
            <a:avLst/>
          </a:prstGeom>
        </p:spPr>
      </p:pic>
      <p:pic>
        <p:nvPicPr>
          <p:cNvPr id="42" name="Picture 41" descr="A picture containing indoor, table, sitting, black&#10;&#10;Description automatically generated">
            <a:extLst>
              <a:ext uri="{FF2B5EF4-FFF2-40B4-BE49-F238E27FC236}">
                <a16:creationId xmlns:a16="http://schemas.microsoft.com/office/drawing/2014/main" id="{3F79D710-E445-482B-987B-530DFE17E3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67138" y="25165706"/>
            <a:ext cx="2025936" cy="1488077"/>
          </a:xfrm>
          <a:prstGeom prst="rect">
            <a:avLst/>
          </a:prstGeom>
        </p:spPr>
      </p:pic>
      <p:pic>
        <p:nvPicPr>
          <p:cNvPr id="43" name="Picture 42" descr="A close up of a device&#10;&#10;Description automatically generated">
            <a:extLst>
              <a:ext uri="{FF2B5EF4-FFF2-40B4-BE49-F238E27FC236}">
                <a16:creationId xmlns:a16="http://schemas.microsoft.com/office/drawing/2014/main" id="{F66A4D12-FBA2-425A-8DC3-6569E2928E99}"/>
              </a:ext>
            </a:extLst>
          </p:cNvPr>
          <p:cNvPicPr>
            <a:picLocks noChangeAspect="1"/>
          </p:cNvPicPr>
          <p:nvPr/>
        </p:nvPicPr>
        <p:blipFill rotWithShape="1">
          <a:blip r:embed="rId15">
            <a:extLst>
              <a:ext uri="{28A0092B-C50C-407E-A947-70E740481C1C}">
                <a14:useLocalDpi xmlns:a14="http://schemas.microsoft.com/office/drawing/2010/main" val="0"/>
              </a:ext>
            </a:extLst>
          </a:blip>
          <a:srcRect l="5405" t="16158" r="7718" b="16520"/>
          <a:stretch/>
        </p:blipFill>
        <p:spPr>
          <a:xfrm>
            <a:off x="30371804" y="24291583"/>
            <a:ext cx="3086360" cy="1753614"/>
          </a:xfrm>
          <a:prstGeom prst="rect">
            <a:avLst/>
          </a:prstGeom>
        </p:spPr>
      </p:pic>
      <p:sp>
        <p:nvSpPr>
          <p:cNvPr id="44" name="TextBox 48">
            <a:extLst>
              <a:ext uri="{FF2B5EF4-FFF2-40B4-BE49-F238E27FC236}">
                <a16:creationId xmlns:a16="http://schemas.microsoft.com/office/drawing/2014/main" id="{E36117A1-A0EB-40A1-93EE-500B4DDBFFD3}"/>
              </a:ext>
            </a:extLst>
          </p:cNvPr>
          <p:cNvSpPr txBox="1"/>
          <p:nvPr/>
        </p:nvSpPr>
        <p:spPr>
          <a:xfrm>
            <a:off x="26079965" y="24367783"/>
            <a:ext cx="2264858"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dirty="0"/>
              <a:t>ESC: </a:t>
            </a:r>
            <a:r>
              <a:rPr lang="en-US" sz="2400" dirty="0" err="1"/>
              <a:t>Turnigy</a:t>
            </a:r>
            <a:r>
              <a:rPr lang="en-US" sz="2400" dirty="0"/>
              <a:t> Trust 70A SBEC</a:t>
            </a:r>
          </a:p>
        </p:txBody>
      </p:sp>
      <p:sp>
        <p:nvSpPr>
          <p:cNvPr id="45" name="Rectangle 44">
            <a:extLst>
              <a:ext uri="{FF2B5EF4-FFF2-40B4-BE49-F238E27FC236}">
                <a16:creationId xmlns:a16="http://schemas.microsoft.com/office/drawing/2014/main" id="{87CE2C59-D19B-427E-A532-602160AD1F89}"/>
              </a:ext>
            </a:extLst>
          </p:cNvPr>
          <p:cNvSpPr/>
          <p:nvPr/>
        </p:nvSpPr>
        <p:spPr>
          <a:xfrm>
            <a:off x="26067138" y="28261225"/>
            <a:ext cx="1880619" cy="240065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000" dirty="0">
                <a:solidFill>
                  <a:srgbClr val="32363D"/>
                </a:solidFill>
                <a:latin typeface="Times New Roman" panose="02020603050405020304" pitchFamily="18" charset="0"/>
                <a:cs typeface="Times New Roman" panose="02020603050405020304" pitchFamily="18" charset="0"/>
              </a:rPr>
              <a:t>Static Thrust Test</a:t>
            </a:r>
          </a:p>
        </p:txBody>
      </p:sp>
      <p:sp>
        <p:nvSpPr>
          <p:cNvPr id="46" name="Rectangle 45">
            <a:extLst>
              <a:ext uri="{FF2B5EF4-FFF2-40B4-BE49-F238E27FC236}">
                <a16:creationId xmlns:a16="http://schemas.microsoft.com/office/drawing/2014/main" id="{C5FC3AA7-62F7-49B2-9DB9-1B71135D88B8}"/>
              </a:ext>
            </a:extLst>
          </p:cNvPr>
          <p:cNvSpPr/>
          <p:nvPr/>
        </p:nvSpPr>
        <p:spPr>
          <a:xfrm>
            <a:off x="26042592" y="19119921"/>
            <a:ext cx="5334000" cy="78483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500" dirty="0">
                <a:solidFill>
                  <a:srgbClr val="32363D"/>
                </a:solidFill>
                <a:latin typeface="Times New Roman" panose="02020603050405020304" pitchFamily="18" charset="0"/>
                <a:cs typeface="Times New Roman" panose="02020603050405020304" pitchFamily="18" charset="0"/>
              </a:rPr>
              <a:t>APC 12x6 Propeller</a:t>
            </a:r>
          </a:p>
        </p:txBody>
      </p:sp>
      <p:sp>
        <p:nvSpPr>
          <p:cNvPr id="47" name="Rectangle 46">
            <a:extLst>
              <a:ext uri="{FF2B5EF4-FFF2-40B4-BE49-F238E27FC236}">
                <a16:creationId xmlns:a16="http://schemas.microsoft.com/office/drawing/2014/main" id="{C3D68CF5-9570-444D-9BBA-EE7C827C50EB}"/>
              </a:ext>
            </a:extLst>
          </p:cNvPr>
          <p:cNvSpPr/>
          <p:nvPr/>
        </p:nvSpPr>
        <p:spPr>
          <a:xfrm>
            <a:off x="25730338" y="20252983"/>
            <a:ext cx="2594856" cy="240065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5000" dirty="0">
                <a:solidFill>
                  <a:srgbClr val="32363D"/>
                </a:solidFill>
                <a:latin typeface="Times New Roman" panose="02020603050405020304" pitchFamily="18" charset="0"/>
                <a:cs typeface="Times New Roman" panose="02020603050405020304" pitchFamily="18" charset="0"/>
              </a:rPr>
              <a:t>Motor and Battery</a:t>
            </a:r>
          </a:p>
        </p:txBody>
      </p:sp>
      <p:pic>
        <p:nvPicPr>
          <p:cNvPr id="48" name="Picture 47">
            <a:extLst>
              <a:ext uri="{FF2B5EF4-FFF2-40B4-BE49-F238E27FC236}">
                <a16:creationId xmlns:a16="http://schemas.microsoft.com/office/drawing/2014/main" id="{64A3F4E5-FDDD-4619-958F-6B61FBC5B9DB}"/>
              </a:ext>
            </a:extLst>
          </p:cNvPr>
          <p:cNvPicPr>
            <a:picLocks noChangeAspect="1"/>
          </p:cNvPicPr>
          <p:nvPr/>
        </p:nvPicPr>
        <p:blipFill>
          <a:blip r:embed="rId16"/>
          <a:stretch>
            <a:fillRect/>
          </a:stretch>
        </p:blipFill>
        <p:spPr>
          <a:xfrm>
            <a:off x="28010454" y="26250560"/>
            <a:ext cx="5408216" cy="3246454"/>
          </a:xfrm>
          <a:prstGeom prst="rect">
            <a:avLst/>
          </a:prstGeom>
        </p:spPr>
      </p:pic>
      <p:pic>
        <p:nvPicPr>
          <p:cNvPr id="49" name="Picture 48">
            <a:extLst>
              <a:ext uri="{FF2B5EF4-FFF2-40B4-BE49-F238E27FC236}">
                <a16:creationId xmlns:a16="http://schemas.microsoft.com/office/drawing/2014/main" id="{EFC2FF57-81E3-4996-A951-AFB5EFF70A5B}"/>
              </a:ext>
            </a:extLst>
          </p:cNvPr>
          <p:cNvPicPr>
            <a:picLocks noChangeAspect="1"/>
          </p:cNvPicPr>
          <p:nvPr/>
        </p:nvPicPr>
        <p:blipFill>
          <a:blip r:embed="rId17"/>
          <a:stretch>
            <a:fillRect/>
          </a:stretch>
        </p:blipFill>
        <p:spPr>
          <a:xfrm>
            <a:off x="28011468" y="29419800"/>
            <a:ext cx="5407202" cy="3250800"/>
          </a:xfrm>
          <a:prstGeom prst="rect">
            <a:avLst/>
          </a:prstGeom>
        </p:spPr>
      </p:pic>
      <p:pic>
        <p:nvPicPr>
          <p:cNvPr id="50" name="Picture 49">
            <a:extLst>
              <a:ext uri="{FF2B5EF4-FFF2-40B4-BE49-F238E27FC236}">
                <a16:creationId xmlns:a16="http://schemas.microsoft.com/office/drawing/2014/main" id="{5B3BD1B1-878F-4AC2-9AB8-CB621680520F}"/>
              </a:ext>
            </a:extLst>
          </p:cNvPr>
          <p:cNvPicPr>
            <a:picLocks noChangeAspect="1"/>
          </p:cNvPicPr>
          <p:nvPr/>
        </p:nvPicPr>
        <p:blipFill rotWithShape="1">
          <a:blip r:embed="rId18">
            <a:extLst>
              <a:ext uri="{28A0092B-C50C-407E-A947-70E740481C1C}">
                <a14:useLocalDpi xmlns:a14="http://schemas.microsoft.com/office/drawing/2010/main" val="0"/>
              </a:ext>
            </a:extLst>
          </a:blip>
          <a:srcRect l="28981" t="1252" r="7429" b="-1252"/>
          <a:stretch/>
        </p:blipFill>
        <p:spPr>
          <a:xfrm>
            <a:off x="33939914" y="20810644"/>
            <a:ext cx="5386511" cy="4006109"/>
          </a:xfrm>
          <a:prstGeom prst="rect">
            <a:avLst/>
          </a:prstGeom>
        </p:spPr>
      </p:pic>
      <p:pic>
        <p:nvPicPr>
          <p:cNvPr id="51" name="Picture 50">
            <a:extLst>
              <a:ext uri="{FF2B5EF4-FFF2-40B4-BE49-F238E27FC236}">
                <a16:creationId xmlns:a16="http://schemas.microsoft.com/office/drawing/2014/main" id="{E0A2F509-F2CC-41FD-BFB0-36680B0EE4D0}"/>
              </a:ext>
            </a:extLst>
          </p:cNvPr>
          <p:cNvPicPr>
            <a:picLocks noChangeAspect="1"/>
          </p:cNvPicPr>
          <p:nvPr/>
        </p:nvPicPr>
        <p:blipFill rotWithShape="1">
          <a:blip r:embed="rId19">
            <a:extLst>
              <a:ext uri="{28A0092B-C50C-407E-A947-70E740481C1C}">
                <a14:useLocalDpi xmlns:a14="http://schemas.microsoft.com/office/drawing/2010/main" val="0"/>
              </a:ext>
            </a:extLst>
          </a:blip>
          <a:srcRect l="39751" r="21345" b="14163"/>
          <a:stretch/>
        </p:blipFill>
        <p:spPr>
          <a:xfrm>
            <a:off x="39018733" y="20817819"/>
            <a:ext cx="4278275" cy="4464287"/>
          </a:xfrm>
          <a:prstGeom prst="rect">
            <a:avLst/>
          </a:prstGeom>
        </p:spPr>
      </p:pic>
      <p:sp>
        <p:nvSpPr>
          <p:cNvPr id="52" name="TextBox 1024">
            <a:extLst>
              <a:ext uri="{FF2B5EF4-FFF2-40B4-BE49-F238E27FC236}">
                <a16:creationId xmlns:a16="http://schemas.microsoft.com/office/drawing/2014/main" id="{6EF0F4D1-3F1D-4776-B6D0-71397F36A012}"/>
              </a:ext>
            </a:extLst>
          </p:cNvPr>
          <p:cNvSpPr txBox="1"/>
          <p:nvPr/>
        </p:nvSpPr>
        <p:spPr>
          <a:xfrm>
            <a:off x="33743636" y="25289281"/>
            <a:ext cx="10147189" cy="701730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000" dirty="0">
                <a:solidFill>
                  <a:srgbClr val="32363D"/>
                </a:solidFill>
                <a:latin typeface="Times New Roman" panose="02020603050405020304" pitchFamily="18" charset="0"/>
                <a:cs typeface="Times New Roman" panose="02020603050405020304" pitchFamily="18" charset="0"/>
              </a:rPr>
              <a:t>The main wing is a NACA 2412 airfoil with flaperons that take up roughly 40% of the wingspan. It is divided into fives sections to ensure each piece fits in a 3d printed. The parts are then assembled with two spars running the length of the wing. The tail is an H tail for stability purposes. The tail is a NACA 0010 airfoil. </a:t>
            </a:r>
          </a:p>
        </p:txBody>
      </p:sp>
      <p:sp>
        <p:nvSpPr>
          <p:cNvPr id="53" name="Subtitle 2">
            <a:extLst>
              <a:ext uri="{FF2B5EF4-FFF2-40B4-BE49-F238E27FC236}">
                <a16:creationId xmlns:a16="http://schemas.microsoft.com/office/drawing/2014/main" id="{A9D8AFD0-4127-4848-BA6A-DD94AF40F708}"/>
              </a:ext>
            </a:extLst>
          </p:cNvPr>
          <p:cNvSpPr txBox="1">
            <a:spLocks/>
          </p:cNvSpPr>
          <p:nvPr/>
        </p:nvSpPr>
        <p:spPr>
          <a:xfrm>
            <a:off x="33438548" y="4267200"/>
            <a:ext cx="10452652" cy="14774391"/>
          </a:xfrm>
          <a:prstGeom prst="rect">
            <a:avLst/>
          </a:prstGeom>
          <a:ln>
            <a:solidFill>
              <a:schemeClr val="tx1"/>
            </a:solidFill>
          </a:ln>
        </p:spPr>
        <p:txBody>
          <a:bodyPr vert="horz" lIns="228600" tIns="45720" rIns="228600" bIns="45720" rtlCol="0">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nSpc>
                <a:spcPct val="100000"/>
              </a:lnSpc>
              <a:spcBef>
                <a:spcPts val="0"/>
              </a:spcBef>
            </a:pPr>
            <a:endParaRPr lang="en-US" sz="2400" dirty="0"/>
          </a:p>
          <a:p>
            <a:pPr algn="l">
              <a:lnSpc>
                <a:spcPct val="100000"/>
              </a:lnSpc>
              <a:spcBef>
                <a:spcPts val="0"/>
              </a:spcBef>
            </a:pPr>
            <a:r>
              <a:rPr lang="en-US" sz="2400" dirty="0">
                <a:solidFill>
                  <a:srgbClr val="32363D"/>
                </a:solidFill>
                <a:latin typeface="Times New Roman" panose="02020603050405020304" pitchFamily="18" charset="0"/>
                <a:cs typeface="Times New Roman" panose="02020603050405020304" pitchFamily="18" charset="0"/>
              </a:rPr>
              <a:t>As a result from the preliminary design conditions defined by Team 7, the team determined that the glider was to be dropped from the bottom of the mothership. The interface between the two aircraft is of the utmost importance to the mission; the vehicles must not interfere with one another in flight and the glider must be able to fly after being dropped from the mothership.</a:t>
            </a:r>
          </a:p>
          <a:p>
            <a:pPr algn="l">
              <a:lnSpc>
                <a:spcPct val="100000"/>
              </a:lnSpc>
              <a:spcBef>
                <a:spcPts val="0"/>
              </a:spcBef>
            </a:pPr>
            <a:endParaRPr lang="en-US" sz="2400" dirty="0">
              <a:solidFill>
                <a:srgbClr val="32363D"/>
              </a:solidFill>
              <a:latin typeface="Times New Roman" panose="02020603050405020304" pitchFamily="18" charset="0"/>
              <a:cs typeface="Times New Roman" panose="02020603050405020304" pitchFamily="18" charset="0"/>
            </a:endParaRPr>
          </a:p>
          <a:p>
            <a:pPr algn="l">
              <a:lnSpc>
                <a:spcPct val="100000"/>
              </a:lnSpc>
              <a:spcBef>
                <a:spcPts val="0"/>
              </a:spcBef>
            </a:pPr>
            <a:r>
              <a:rPr lang="en-US" sz="2400" dirty="0">
                <a:solidFill>
                  <a:srgbClr val="32363D"/>
                </a:solidFill>
                <a:latin typeface="Times New Roman" panose="02020603050405020304" pitchFamily="18" charset="0"/>
                <a:cs typeface="Times New Roman" panose="02020603050405020304" pitchFamily="18" charset="0"/>
              </a:rPr>
              <a:t>In order to meet these requirements, a solution was devised that involved a single servo and two angled rods. The servo is driven by the RC receiver which controls the primary control servos using an auxiliary output. The glider is attached to the servo and to the two angled rods using 3-D printed holes in the glider. When the servo opens, the glider slides toward the tail of the aircraft. The glider will fall off of the angled rods after falling off of the servo.</a:t>
            </a:r>
          </a:p>
          <a:p>
            <a:pPr algn="l">
              <a:lnSpc>
                <a:spcPct val="100000"/>
              </a:lnSpc>
              <a:spcBef>
                <a:spcPts val="0"/>
              </a:spcBef>
            </a:pPr>
            <a:endParaRPr lang="en-US" sz="2400" dirty="0">
              <a:solidFill>
                <a:srgbClr val="32363D"/>
              </a:solidFill>
              <a:latin typeface="Times New Roman" panose="02020603050405020304" pitchFamily="18" charset="0"/>
              <a:cs typeface="Times New Roman" panose="02020603050405020304" pitchFamily="18" charset="0"/>
            </a:endParaRPr>
          </a:p>
          <a:p>
            <a:pPr algn="l">
              <a:lnSpc>
                <a:spcPct val="100000"/>
              </a:lnSpc>
              <a:spcBef>
                <a:spcPts val="0"/>
              </a:spcBef>
            </a:pPr>
            <a:r>
              <a:rPr lang="en-US" sz="2400" dirty="0">
                <a:solidFill>
                  <a:srgbClr val="32363D"/>
                </a:solidFill>
                <a:latin typeface="Times New Roman" panose="02020603050405020304" pitchFamily="18" charset="0"/>
                <a:cs typeface="Times New Roman" panose="02020603050405020304" pitchFamily="18" charset="0"/>
              </a:rPr>
              <a:t>There was much concern that the glider would pitch up and fly toward the aircraft upon release, causing both aircraft to potentially lose stability or structural integrity. Team 7 worked with the glider team to build a test bed and glider to prove the concept. The test was successful and the team obtained video evidence of the glider dropping and pitching down upon release. This test bed is shown in the images below.</a:t>
            </a:r>
          </a:p>
        </p:txBody>
      </p:sp>
      <p:pic>
        <p:nvPicPr>
          <p:cNvPr id="54" name="Picture 53">
            <a:extLst>
              <a:ext uri="{FF2B5EF4-FFF2-40B4-BE49-F238E27FC236}">
                <a16:creationId xmlns:a16="http://schemas.microsoft.com/office/drawing/2014/main" id="{EF769556-BD14-4BDF-9E4C-B78872BE3A42}"/>
              </a:ext>
            </a:extLst>
          </p:cNvPr>
          <p:cNvPicPr>
            <a:picLocks noChangeAspect="1"/>
          </p:cNvPicPr>
          <p:nvPr/>
        </p:nvPicPr>
        <p:blipFill>
          <a:blip r:embed="rId20"/>
          <a:stretch>
            <a:fillRect/>
          </a:stretch>
        </p:blipFill>
        <p:spPr>
          <a:xfrm>
            <a:off x="35128881" y="5811368"/>
            <a:ext cx="6942777" cy="2753032"/>
          </a:xfrm>
          <a:prstGeom prst="rect">
            <a:avLst/>
          </a:prstGeom>
          <a:ln>
            <a:solidFill>
              <a:schemeClr val="tx1"/>
            </a:solidFill>
          </a:ln>
        </p:spPr>
      </p:pic>
      <p:pic>
        <p:nvPicPr>
          <p:cNvPr id="55" name="Picture 54">
            <a:extLst>
              <a:ext uri="{FF2B5EF4-FFF2-40B4-BE49-F238E27FC236}">
                <a16:creationId xmlns:a16="http://schemas.microsoft.com/office/drawing/2014/main" id="{CC01567E-FDF9-4556-BC10-303A712C932C}"/>
              </a:ext>
            </a:extLst>
          </p:cNvPr>
          <p:cNvPicPr>
            <a:picLocks noChangeAspect="1"/>
          </p:cNvPicPr>
          <p:nvPr/>
        </p:nvPicPr>
        <p:blipFill rotWithShape="1">
          <a:blip r:embed="rId21">
            <a:extLst>
              <a:ext uri="{28A0092B-C50C-407E-A947-70E740481C1C}">
                <a14:useLocalDpi xmlns:a14="http://schemas.microsoft.com/office/drawing/2010/main" val="0"/>
              </a:ext>
            </a:extLst>
          </a:blip>
          <a:srcRect l="30000" t="10620" r="30000" b="39381"/>
          <a:stretch/>
        </p:blipFill>
        <p:spPr>
          <a:xfrm>
            <a:off x="40081200" y="16078200"/>
            <a:ext cx="2601163" cy="2438590"/>
          </a:xfrm>
          <a:prstGeom prst="rect">
            <a:avLst/>
          </a:prstGeom>
          <a:ln>
            <a:solidFill>
              <a:schemeClr val="tx1"/>
            </a:solidFill>
          </a:ln>
        </p:spPr>
      </p:pic>
      <p:pic>
        <p:nvPicPr>
          <p:cNvPr id="56" name="Picture 55">
            <a:extLst>
              <a:ext uri="{FF2B5EF4-FFF2-40B4-BE49-F238E27FC236}">
                <a16:creationId xmlns:a16="http://schemas.microsoft.com/office/drawing/2014/main" id="{CFA4B3B8-F12E-46A4-8B40-EF5804443D7A}"/>
              </a:ext>
            </a:extLst>
          </p:cNvPr>
          <p:cNvPicPr>
            <a:picLocks noChangeAspect="1"/>
          </p:cNvPicPr>
          <p:nvPr/>
        </p:nvPicPr>
        <p:blipFill rotWithShape="1">
          <a:blip r:embed="rId22">
            <a:extLst>
              <a:ext uri="{28A0092B-C50C-407E-A947-70E740481C1C}">
                <a14:useLocalDpi xmlns:a14="http://schemas.microsoft.com/office/drawing/2010/main" val="0"/>
              </a:ext>
            </a:extLst>
          </a:blip>
          <a:srcRect l="29667" t="31758" r="29083" b="21575"/>
          <a:stretch/>
        </p:blipFill>
        <p:spPr>
          <a:xfrm>
            <a:off x="34773911" y="16119894"/>
            <a:ext cx="2792689" cy="2369553"/>
          </a:xfrm>
          <a:prstGeom prst="rect">
            <a:avLst/>
          </a:prstGeom>
          <a:ln>
            <a:solidFill>
              <a:schemeClr val="tx1"/>
            </a:solidFill>
          </a:ln>
        </p:spPr>
      </p:pic>
      <p:sp>
        <p:nvSpPr>
          <p:cNvPr id="58" name="Subtitle 2">
            <a:extLst>
              <a:ext uri="{FF2B5EF4-FFF2-40B4-BE49-F238E27FC236}">
                <a16:creationId xmlns:a16="http://schemas.microsoft.com/office/drawing/2014/main" id="{81D138CB-B353-4854-9C76-071AF10ACCEA}"/>
              </a:ext>
            </a:extLst>
          </p:cNvPr>
          <p:cNvSpPr txBox="1">
            <a:spLocks/>
          </p:cNvSpPr>
          <p:nvPr/>
        </p:nvSpPr>
        <p:spPr>
          <a:xfrm>
            <a:off x="109330" y="5408239"/>
            <a:ext cx="9992104" cy="4509134"/>
          </a:xfrm>
          <a:prstGeom prst="rect">
            <a:avLst/>
          </a:prstGeom>
          <a:ln>
            <a:no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l">
              <a:lnSpc>
                <a:spcPct val="100000"/>
              </a:lnSpc>
            </a:pPr>
            <a:r>
              <a:rPr lang="en-US" sz="4800" dirty="0">
                <a:solidFill>
                  <a:srgbClr val="32363D"/>
                </a:solidFill>
                <a:latin typeface="Times New Roman" panose="02020603050405020304" pitchFamily="18" charset="0"/>
                <a:cs typeface="Times New Roman" panose="02020603050405020304" pitchFamily="18" charset="0"/>
              </a:rPr>
              <a:t>Design and build an electric mothership for Sandia National Laboratories that will release a glider that captures the dynamics and constraints of a hypersonic glide vehicle. </a:t>
            </a:r>
          </a:p>
        </p:txBody>
      </p:sp>
      <p:sp>
        <p:nvSpPr>
          <p:cNvPr id="59" name="Subtitle 2">
            <a:extLst>
              <a:ext uri="{FF2B5EF4-FFF2-40B4-BE49-F238E27FC236}">
                <a16:creationId xmlns:a16="http://schemas.microsoft.com/office/drawing/2014/main" id="{6B3A72F9-CEA9-489D-A3C0-A50EA139C302}"/>
              </a:ext>
            </a:extLst>
          </p:cNvPr>
          <p:cNvSpPr txBox="1">
            <a:spLocks/>
          </p:cNvSpPr>
          <p:nvPr/>
        </p:nvSpPr>
        <p:spPr>
          <a:xfrm>
            <a:off x="185566" y="11272632"/>
            <a:ext cx="9992104" cy="7547972"/>
          </a:xfrm>
          <a:prstGeom prst="rect">
            <a:avLst/>
          </a:prstGeom>
          <a:ln>
            <a:noFill/>
          </a:ln>
        </p:spPr>
        <p:txBody>
          <a:bodyPr vert="horz" lIns="91440" tIns="45720" rIns="91440" bIns="45720" rtlCol="0" anchor="ctr">
            <a:norm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l"/>
            <a:r>
              <a:rPr lang="en-US" sz="4800" dirty="0">
                <a:solidFill>
                  <a:srgbClr val="32363D"/>
                </a:solidFill>
                <a:latin typeface="Times New Roman" panose="02020603050405020304" pitchFamily="18" charset="0"/>
                <a:cs typeface="Times New Roman" panose="02020603050405020304" pitchFamily="18" charset="0"/>
              </a:rPr>
              <a:t>The aircraft features a high wing, H-tail configuration with a double carbon fiber rod boom connecting the fuselage and the tail. The glider is placed underneath the booms and connected to the fuselage. The fuselage holds all of the electronics and the motor is attached to the outside of the fuselage. The landing gear is a tail dragger configuration to allow space for the glider.</a:t>
            </a:r>
            <a:endParaRPr lang="en-US" sz="5000" dirty="0">
              <a:solidFill>
                <a:srgbClr val="32363D"/>
              </a:solidFill>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34E5AA5D-EB72-4DBF-BA0C-EF1FBC6A9D9D}"/>
              </a:ext>
            </a:extLst>
          </p:cNvPr>
          <p:cNvPicPr>
            <a:picLocks noChangeAspect="1"/>
          </p:cNvPicPr>
          <p:nvPr/>
        </p:nvPicPr>
        <p:blipFill>
          <a:blip r:embed="rId23"/>
          <a:stretch>
            <a:fillRect/>
          </a:stretch>
        </p:blipFill>
        <p:spPr>
          <a:xfrm>
            <a:off x="10287000" y="16727854"/>
            <a:ext cx="23195708" cy="2398346"/>
          </a:xfrm>
          <a:prstGeom prst="rect">
            <a:avLst/>
          </a:prstGeom>
        </p:spPr>
      </p:pic>
    </p:spTree>
    <p:extLst>
      <p:ext uri="{BB962C8B-B14F-4D97-AF65-F5344CB8AC3E}">
        <p14:creationId xmlns:p14="http://schemas.microsoft.com/office/powerpoint/2010/main" val="411231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AEF27EE-4F42-48E7-97B9-2085AB76B40A}"/>
              </a:ext>
            </a:extLst>
          </p:cNvPr>
          <p:cNvGraphicFramePr>
            <a:graphicFrameLocks noGrp="1"/>
          </p:cNvGraphicFramePr>
          <p:nvPr>
            <p:extLst>
              <p:ext uri="{D42A27DB-BD31-4B8C-83A1-F6EECF244321}">
                <p14:modId xmlns:p14="http://schemas.microsoft.com/office/powerpoint/2010/main" val="236855089"/>
              </p:ext>
            </p:extLst>
          </p:nvPr>
        </p:nvGraphicFramePr>
        <p:xfrm>
          <a:off x="8610600" y="7772400"/>
          <a:ext cx="25222200" cy="2651760"/>
        </p:xfrm>
        <a:graphic>
          <a:graphicData uri="http://schemas.openxmlformats.org/drawingml/2006/table">
            <a:tbl>
              <a:tblPr firstRow="1" bandRow="1">
                <a:tableStyleId>{5C22544A-7EE6-4342-B048-85BDC9FD1C3A}</a:tableStyleId>
              </a:tblPr>
              <a:tblGrid>
                <a:gridCol w="5044440">
                  <a:extLst>
                    <a:ext uri="{9D8B030D-6E8A-4147-A177-3AD203B41FA5}">
                      <a16:colId xmlns:a16="http://schemas.microsoft.com/office/drawing/2014/main" val="2219336959"/>
                    </a:ext>
                  </a:extLst>
                </a:gridCol>
                <a:gridCol w="5044440">
                  <a:extLst>
                    <a:ext uri="{9D8B030D-6E8A-4147-A177-3AD203B41FA5}">
                      <a16:colId xmlns:a16="http://schemas.microsoft.com/office/drawing/2014/main" val="2743640798"/>
                    </a:ext>
                  </a:extLst>
                </a:gridCol>
                <a:gridCol w="5757099">
                  <a:extLst>
                    <a:ext uri="{9D8B030D-6E8A-4147-A177-3AD203B41FA5}">
                      <a16:colId xmlns:a16="http://schemas.microsoft.com/office/drawing/2014/main" val="2836834353"/>
                    </a:ext>
                  </a:extLst>
                </a:gridCol>
                <a:gridCol w="4331781">
                  <a:extLst>
                    <a:ext uri="{9D8B030D-6E8A-4147-A177-3AD203B41FA5}">
                      <a16:colId xmlns:a16="http://schemas.microsoft.com/office/drawing/2014/main" val="278865190"/>
                    </a:ext>
                  </a:extLst>
                </a:gridCol>
                <a:gridCol w="5044440">
                  <a:extLst>
                    <a:ext uri="{9D8B030D-6E8A-4147-A177-3AD203B41FA5}">
                      <a16:colId xmlns:a16="http://schemas.microsoft.com/office/drawing/2014/main" val="996688673"/>
                    </a:ext>
                  </a:extLst>
                </a:gridCol>
              </a:tblGrid>
              <a:tr h="767080">
                <a:tc>
                  <a:txBody>
                    <a:bodyPr/>
                    <a:lstStyle/>
                    <a:p>
                      <a:pPr algn="ctr"/>
                      <a:r>
                        <a:rPr lang="en-US" sz="5400" dirty="0">
                          <a:latin typeface="Times New Roman" panose="02020603050405020304" pitchFamily="18" charset="0"/>
                          <a:cs typeface="Times New Roman" panose="02020603050405020304" pitchFamily="18" charset="0"/>
                        </a:rPr>
                        <a:t>Cl,cruise</a:t>
                      </a:r>
                    </a:p>
                  </a:txBody>
                  <a:tcPr anchor="ctr">
                    <a:solidFill>
                      <a:srgbClr val="455977"/>
                    </a:solidFill>
                  </a:tcPr>
                </a:tc>
                <a:tc>
                  <a:txBody>
                    <a:bodyPr/>
                    <a:lstStyle/>
                    <a:p>
                      <a:pPr algn="ctr"/>
                      <a:r>
                        <a:rPr lang="en-US" sz="5400" dirty="0">
                          <a:latin typeface="Times New Roman" panose="02020603050405020304" pitchFamily="18" charset="0"/>
                          <a:cs typeface="Times New Roman" panose="02020603050405020304" pitchFamily="18" charset="0"/>
                        </a:rPr>
                        <a:t>Cl,max</a:t>
                      </a:r>
                    </a:p>
                  </a:txBody>
                  <a:tcPr anchor="ctr">
                    <a:solidFill>
                      <a:srgbClr val="455977"/>
                    </a:solidFill>
                  </a:tcPr>
                </a:tc>
                <a:tc>
                  <a:txBody>
                    <a:bodyPr/>
                    <a:lstStyle/>
                    <a:p>
                      <a:pPr algn="ctr"/>
                      <a:r>
                        <a:rPr lang="en-US" sz="5400" dirty="0">
                          <a:latin typeface="Times New Roman" panose="02020603050405020304" pitchFamily="18" charset="0"/>
                          <a:cs typeface="Times New Roman" panose="02020603050405020304" pitchFamily="18" charset="0"/>
                        </a:rPr>
                        <a:t>Stall Speed (m/s)</a:t>
                      </a:r>
                    </a:p>
                  </a:txBody>
                  <a:tcPr anchor="ctr">
                    <a:solidFill>
                      <a:srgbClr val="455977"/>
                    </a:solidFill>
                  </a:tcPr>
                </a:tc>
                <a:tc>
                  <a:txBody>
                    <a:bodyPr/>
                    <a:lstStyle/>
                    <a:p>
                      <a:pPr algn="ctr"/>
                      <a:r>
                        <a:rPr lang="en-US" sz="5400" dirty="0">
                          <a:latin typeface="Times New Roman" panose="02020603050405020304" pitchFamily="18" charset="0"/>
                          <a:cs typeface="Times New Roman" panose="02020603050405020304" pitchFamily="18" charset="0"/>
                        </a:rPr>
                        <a:t>Mass (kg)</a:t>
                      </a:r>
                    </a:p>
                  </a:txBody>
                  <a:tcPr anchor="ctr">
                    <a:solidFill>
                      <a:srgbClr val="455977"/>
                    </a:solidFill>
                  </a:tcPr>
                </a:tc>
                <a:tc>
                  <a:txBody>
                    <a:bodyPr/>
                    <a:lstStyle/>
                    <a:p>
                      <a:pPr algn="ctr"/>
                      <a:r>
                        <a:rPr lang="en-US" sz="5400" dirty="0">
                          <a:latin typeface="Times New Roman" panose="02020603050405020304" pitchFamily="18" charset="0"/>
                          <a:cs typeface="Times New Roman" panose="02020603050405020304" pitchFamily="18" charset="0"/>
                        </a:rPr>
                        <a:t>Thrust to Weight</a:t>
                      </a:r>
                    </a:p>
                  </a:txBody>
                  <a:tcPr anchor="ctr">
                    <a:solidFill>
                      <a:srgbClr val="455977"/>
                    </a:solidFill>
                  </a:tcPr>
                </a:tc>
                <a:extLst>
                  <a:ext uri="{0D108BD9-81ED-4DB2-BD59-A6C34878D82A}">
                    <a16:rowId xmlns:a16="http://schemas.microsoft.com/office/drawing/2014/main" val="3909973717"/>
                  </a:ext>
                </a:extLst>
              </a:tr>
              <a:tr h="370840">
                <a:tc>
                  <a:txBody>
                    <a:bodyPr/>
                    <a:lstStyle/>
                    <a:p>
                      <a:pPr algn="ctr"/>
                      <a:r>
                        <a:rPr lang="en-US" sz="5400" dirty="0">
                          <a:solidFill>
                            <a:schemeClr val="bg1"/>
                          </a:solidFill>
                          <a:latin typeface="Times New Roman" panose="02020603050405020304" pitchFamily="18" charset="0"/>
                          <a:cs typeface="Times New Roman" panose="02020603050405020304" pitchFamily="18" charset="0"/>
                        </a:rPr>
                        <a:t>.72</a:t>
                      </a:r>
                    </a:p>
                  </a:txBody>
                  <a:tcPr anchor="ctr">
                    <a:solidFill>
                      <a:srgbClr val="455977"/>
                    </a:solidFill>
                  </a:tcPr>
                </a:tc>
                <a:tc>
                  <a:txBody>
                    <a:bodyPr/>
                    <a:lstStyle/>
                    <a:p>
                      <a:pPr algn="ctr"/>
                      <a:r>
                        <a:rPr lang="en-US" sz="5400" dirty="0">
                          <a:solidFill>
                            <a:schemeClr val="bg1"/>
                          </a:solidFill>
                          <a:latin typeface="Times New Roman" panose="02020603050405020304" pitchFamily="18" charset="0"/>
                          <a:cs typeface="Times New Roman" panose="02020603050405020304" pitchFamily="18" charset="0"/>
                        </a:rPr>
                        <a:t>1.5</a:t>
                      </a:r>
                    </a:p>
                  </a:txBody>
                  <a:tcPr anchor="ctr">
                    <a:solidFill>
                      <a:srgbClr val="455977"/>
                    </a:solidFill>
                  </a:tcPr>
                </a:tc>
                <a:tc>
                  <a:txBody>
                    <a:bodyPr/>
                    <a:lstStyle/>
                    <a:p>
                      <a:pPr algn="ctr"/>
                      <a:r>
                        <a:rPr lang="en-US" sz="5400" dirty="0">
                          <a:solidFill>
                            <a:schemeClr val="bg1"/>
                          </a:solidFill>
                          <a:latin typeface="Times New Roman" panose="02020603050405020304" pitchFamily="18" charset="0"/>
                          <a:cs typeface="Times New Roman" panose="02020603050405020304" pitchFamily="18" charset="0"/>
                        </a:rPr>
                        <a:t>14</a:t>
                      </a:r>
                    </a:p>
                  </a:txBody>
                  <a:tcPr anchor="ctr">
                    <a:solidFill>
                      <a:srgbClr val="455977"/>
                    </a:solidFill>
                  </a:tcPr>
                </a:tc>
                <a:tc>
                  <a:txBody>
                    <a:bodyPr/>
                    <a:lstStyle/>
                    <a:p>
                      <a:pPr algn="ctr"/>
                      <a:r>
                        <a:rPr lang="en-US" sz="5400" dirty="0">
                          <a:solidFill>
                            <a:schemeClr val="bg1"/>
                          </a:solidFill>
                          <a:latin typeface="Times New Roman" panose="02020603050405020304" pitchFamily="18" charset="0"/>
                          <a:cs typeface="Times New Roman" panose="02020603050405020304" pitchFamily="18" charset="0"/>
                        </a:rPr>
                        <a:t>7.5</a:t>
                      </a:r>
                    </a:p>
                  </a:txBody>
                  <a:tcPr anchor="ctr">
                    <a:solidFill>
                      <a:srgbClr val="455977"/>
                    </a:solidFill>
                  </a:tcPr>
                </a:tc>
                <a:tc>
                  <a:txBody>
                    <a:bodyPr/>
                    <a:lstStyle/>
                    <a:p>
                      <a:pPr algn="ctr"/>
                      <a:r>
                        <a:rPr lang="en-US" sz="5400" dirty="0">
                          <a:solidFill>
                            <a:schemeClr val="bg1"/>
                          </a:solidFill>
                          <a:latin typeface="Times New Roman" panose="02020603050405020304" pitchFamily="18" charset="0"/>
                          <a:cs typeface="Times New Roman" panose="02020603050405020304" pitchFamily="18" charset="0"/>
                        </a:rPr>
                        <a:t>.3</a:t>
                      </a:r>
                    </a:p>
                  </a:txBody>
                  <a:tcPr anchor="ctr">
                    <a:solidFill>
                      <a:srgbClr val="455977"/>
                    </a:solidFill>
                  </a:tcPr>
                </a:tc>
                <a:extLst>
                  <a:ext uri="{0D108BD9-81ED-4DB2-BD59-A6C34878D82A}">
                    <a16:rowId xmlns:a16="http://schemas.microsoft.com/office/drawing/2014/main" val="677656208"/>
                  </a:ext>
                </a:extLst>
              </a:tr>
            </a:tbl>
          </a:graphicData>
        </a:graphic>
      </p:graphicFrame>
    </p:spTree>
    <p:extLst>
      <p:ext uri="{BB962C8B-B14F-4D97-AF65-F5344CB8AC3E}">
        <p14:creationId xmlns:p14="http://schemas.microsoft.com/office/powerpoint/2010/main" val="37106953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8882</TotalTime>
  <Words>661</Words>
  <Application>Microsoft Office PowerPoint</Application>
  <PresentationFormat>Custom</PresentationFormat>
  <Paragraphs>49</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Arial Black</vt:lpstr>
      <vt:lpstr>Calibri</vt:lpstr>
      <vt:lpstr>Calibri Light</vt:lpstr>
      <vt:lpstr>Times New Roman</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Ghazal</dc:creator>
  <cp:lastModifiedBy>Elias Ghazal</cp:lastModifiedBy>
  <cp:revision>37</cp:revision>
  <dcterms:created xsi:type="dcterms:W3CDTF">2019-11-14T15:32:32Z</dcterms:created>
  <dcterms:modified xsi:type="dcterms:W3CDTF">2019-11-26T02:52:26Z</dcterms:modified>
</cp:coreProperties>
</file>